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mxaBm0ZNgK90zQekUAzlJR/Ohm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256858-BAD4-26EA-FDE2-4BE08246B8B9}" name="Shannon Tran" initials="ST" userId="58101281e44b0505" providerId="Windows Live"/>
  <p188:author id="{BE54CE77-2157-4C67-4CAC-05E186764C33}" name="Tammy Weinman" initials="TW" userId="07d04f7753f4f6a3" providerId="Windows Live"/>
  <p188:author id="{0AEA13C8-E84C-7671-0ED8-0598D9A948EF}" name="Janell Johnson" initials="JJ" userId="cb5c4b49acbb985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5"/>
    <p:restoredTop sz="94567"/>
  </p:normalViewPr>
  <p:slideViewPr>
    <p:cSldViewPr snapToGrid="0">
      <p:cViewPr varScale="1">
        <p:scale>
          <a:sx n="90" d="100"/>
          <a:sy n="90" d="100"/>
        </p:scale>
        <p:origin x="3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2F738B5F-6183-B01C-B3D9-34981AE64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>
            <a:extLst>
              <a:ext uri="{FF2B5EF4-FFF2-40B4-BE49-F238E27FC236}">
                <a16:creationId xmlns:a16="http://schemas.microsoft.com/office/drawing/2014/main" id="{F76B4645-F7E3-BDEA-1151-0A28D0FFA5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8:notes">
            <a:extLst>
              <a:ext uri="{FF2B5EF4-FFF2-40B4-BE49-F238E27FC236}">
                <a16:creationId xmlns:a16="http://schemas.microsoft.com/office/drawing/2014/main" id="{4EBD034A-9411-10A9-0EB4-DB71C77F1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8:notes">
            <a:extLst>
              <a:ext uri="{FF2B5EF4-FFF2-40B4-BE49-F238E27FC236}">
                <a16:creationId xmlns:a16="http://schemas.microsoft.com/office/drawing/2014/main" id="{7BA26BB2-85D8-2B0D-A67D-7564BEC764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81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>
  <p:cSld name="Title Slide - Option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165" y="-104988"/>
            <a:ext cx="12313675" cy="7032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3"/>
          <p:cNvGrpSpPr/>
          <p:nvPr/>
        </p:nvGrpSpPr>
        <p:grpSpPr>
          <a:xfrm>
            <a:off x="1199623" y="2904408"/>
            <a:ext cx="3753377" cy="826995"/>
            <a:chOff x="1603124" y="2190525"/>
            <a:chExt cx="7236440" cy="1594430"/>
          </a:xfrm>
        </p:grpSpPr>
        <p:sp>
          <p:nvSpPr>
            <p:cNvPr id="14" name="Google Shape;14;p3"/>
            <p:cNvSpPr/>
            <p:nvPr/>
          </p:nvSpPr>
          <p:spPr>
            <a:xfrm>
              <a:off x="1603124" y="2818302"/>
              <a:ext cx="348903" cy="346649"/>
            </a:xfrm>
            <a:custGeom>
              <a:avLst/>
              <a:gdLst/>
              <a:ahLst/>
              <a:cxnLst/>
              <a:rect l="l" t="t" r="r" b="b"/>
              <a:pathLst>
                <a:path w="348903" h="346649" extrusionOk="0">
                  <a:moveTo>
                    <a:pt x="0" y="172159"/>
                  </a:moveTo>
                  <a:cubicBezTo>
                    <a:pt x="0" y="75703"/>
                    <a:pt x="80367" y="0"/>
                    <a:pt x="174490" y="0"/>
                  </a:cubicBezTo>
                  <a:cubicBezTo>
                    <a:pt x="270946" y="0"/>
                    <a:pt x="348903" y="75703"/>
                    <a:pt x="348903" y="172159"/>
                  </a:cubicBezTo>
                  <a:cubicBezTo>
                    <a:pt x="348903" y="268614"/>
                    <a:pt x="270946" y="346649"/>
                    <a:pt x="174490" y="346649"/>
                  </a:cubicBezTo>
                  <a:cubicBezTo>
                    <a:pt x="80367" y="346727"/>
                    <a:pt x="0" y="268614"/>
                    <a:pt x="0" y="172159"/>
                  </a:cubicBezTo>
                </a:path>
              </a:pathLst>
            </a:custGeom>
            <a:solidFill>
              <a:srgbClr val="FDB7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3639182" y="2648475"/>
              <a:ext cx="291620" cy="1108888"/>
            </a:xfrm>
            <a:custGeom>
              <a:avLst/>
              <a:gdLst/>
              <a:ahLst/>
              <a:cxnLst/>
              <a:rect l="l" t="t" r="r" b="b"/>
              <a:pathLst>
                <a:path w="291620" h="1108888" extrusionOk="0">
                  <a:moveTo>
                    <a:pt x="0" y="1067539"/>
                  </a:moveTo>
                  <a:lnTo>
                    <a:pt x="0" y="41349"/>
                  </a:lnTo>
                  <a:cubicBezTo>
                    <a:pt x="0" y="18498"/>
                    <a:pt x="18498" y="0"/>
                    <a:pt x="41349" y="0"/>
                  </a:cubicBezTo>
                  <a:lnTo>
                    <a:pt x="250194" y="0"/>
                  </a:lnTo>
                  <a:cubicBezTo>
                    <a:pt x="273044" y="0"/>
                    <a:pt x="291621" y="18576"/>
                    <a:pt x="291621" y="41349"/>
                  </a:cubicBezTo>
                  <a:lnTo>
                    <a:pt x="291621" y="1067539"/>
                  </a:lnTo>
                  <a:cubicBezTo>
                    <a:pt x="291621" y="1090390"/>
                    <a:pt x="273044" y="1108888"/>
                    <a:pt x="250194" y="1108888"/>
                  </a:cubicBezTo>
                  <a:lnTo>
                    <a:pt x="41349" y="1108888"/>
                  </a:lnTo>
                  <a:cubicBezTo>
                    <a:pt x="18498" y="1108888"/>
                    <a:pt x="0" y="1090390"/>
                    <a:pt x="0" y="1067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4124957" y="2620883"/>
              <a:ext cx="1040024" cy="1136558"/>
            </a:xfrm>
            <a:custGeom>
              <a:avLst/>
              <a:gdLst/>
              <a:ahLst/>
              <a:cxnLst/>
              <a:rect l="l" t="t" r="r" b="b"/>
              <a:pathLst>
                <a:path w="1040024" h="1136558" extrusionOk="0">
                  <a:moveTo>
                    <a:pt x="789754" y="1136480"/>
                  </a:moveTo>
                  <a:cubicBezTo>
                    <a:pt x="766903" y="1136480"/>
                    <a:pt x="748404" y="1117982"/>
                    <a:pt x="748404" y="1095131"/>
                  </a:cubicBezTo>
                  <a:lnTo>
                    <a:pt x="748404" y="466111"/>
                  </a:lnTo>
                  <a:cubicBezTo>
                    <a:pt x="748404" y="312295"/>
                    <a:pt x="668038" y="259443"/>
                    <a:pt x="543990" y="259443"/>
                  </a:cubicBezTo>
                  <a:cubicBezTo>
                    <a:pt x="439063" y="259443"/>
                    <a:pt x="355276" y="313228"/>
                    <a:pt x="304834" y="373308"/>
                  </a:cubicBezTo>
                  <a:cubicBezTo>
                    <a:pt x="295740" y="384112"/>
                    <a:pt x="291543" y="398025"/>
                    <a:pt x="291543" y="412170"/>
                  </a:cubicBezTo>
                  <a:lnTo>
                    <a:pt x="291543" y="1095209"/>
                  </a:lnTo>
                  <a:cubicBezTo>
                    <a:pt x="291543" y="1118060"/>
                    <a:pt x="273044" y="1136558"/>
                    <a:pt x="250194" y="1136558"/>
                  </a:cubicBezTo>
                  <a:lnTo>
                    <a:pt x="41349" y="1136558"/>
                  </a:lnTo>
                  <a:cubicBezTo>
                    <a:pt x="18498" y="1136558"/>
                    <a:pt x="0" y="1118060"/>
                    <a:pt x="0" y="1095209"/>
                  </a:cubicBezTo>
                  <a:lnTo>
                    <a:pt x="0" y="68941"/>
                  </a:lnTo>
                  <a:cubicBezTo>
                    <a:pt x="0" y="46090"/>
                    <a:pt x="18498" y="27592"/>
                    <a:pt x="41349" y="27592"/>
                  </a:cubicBezTo>
                  <a:lnTo>
                    <a:pt x="250194" y="27592"/>
                  </a:lnTo>
                  <a:cubicBezTo>
                    <a:pt x="273044" y="27592"/>
                    <a:pt x="291543" y="46090"/>
                    <a:pt x="291543" y="68941"/>
                  </a:cubicBezTo>
                  <a:lnTo>
                    <a:pt x="291543" y="135162"/>
                  </a:lnTo>
                  <a:cubicBezTo>
                    <a:pt x="291543" y="168739"/>
                    <a:pt x="315948" y="144955"/>
                    <a:pt x="330560" y="131664"/>
                  </a:cubicBezTo>
                  <a:cubicBezTo>
                    <a:pt x="407196" y="61635"/>
                    <a:pt x="527124" y="0"/>
                    <a:pt x="679463" y="0"/>
                  </a:cubicBezTo>
                  <a:cubicBezTo>
                    <a:pt x="922817" y="0"/>
                    <a:pt x="1040025" y="137805"/>
                    <a:pt x="1040025" y="353567"/>
                  </a:cubicBezTo>
                  <a:lnTo>
                    <a:pt x="1040025" y="1095131"/>
                  </a:lnTo>
                  <a:cubicBezTo>
                    <a:pt x="1040025" y="1117982"/>
                    <a:pt x="1021527" y="1136480"/>
                    <a:pt x="998676" y="1136480"/>
                  </a:cubicBezTo>
                  <a:lnTo>
                    <a:pt x="789754" y="1136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297268" y="2620883"/>
              <a:ext cx="1129640" cy="1164072"/>
            </a:xfrm>
            <a:custGeom>
              <a:avLst/>
              <a:gdLst/>
              <a:ahLst/>
              <a:cxnLst/>
              <a:rect l="l" t="t" r="r" b="b"/>
              <a:pathLst>
                <a:path w="1129640" h="1164072" extrusionOk="0">
                  <a:moveTo>
                    <a:pt x="837942" y="477614"/>
                  </a:moveTo>
                  <a:lnTo>
                    <a:pt x="310429" y="477614"/>
                  </a:lnTo>
                  <a:cubicBezTo>
                    <a:pt x="305378" y="477614"/>
                    <a:pt x="301258" y="473184"/>
                    <a:pt x="302036" y="468210"/>
                  </a:cubicBezTo>
                  <a:cubicBezTo>
                    <a:pt x="318979" y="359862"/>
                    <a:pt x="397714" y="232006"/>
                    <a:pt x="573914" y="232006"/>
                  </a:cubicBezTo>
                  <a:cubicBezTo>
                    <a:pt x="761306" y="232006"/>
                    <a:pt x="835999" y="364292"/>
                    <a:pt x="846337" y="468676"/>
                  </a:cubicBezTo>
                  <a:cubicBezTo>
                    <a:pt x="846881" y="473495"/>
                    <a:pt x="842839" y="477614"/>
                    <a:pt x="837942" y="477614"/>
                  </a:cubicBezTo>
                  <a:moveTo>
                    <a:pt x="573992" y="0"/>
                  </a:moveTo>
                  <a:cubicBezTo>
                    <a:pt x="236437" y="0"/>
                    <a:pt x="0" y="259443"/>
                    <a:pt x="0" y="580909"/>
                  </a:cubicBezTo>
                  <a:cubicBezTo>
                    <a:pt x="0" y="936807"/>
                    <a:pt x="254779" y="1164073"/>
                    <a:pt x="592335" y="1164073"/>
                  </a:cubicBezTo>
                  <a:cubicBezTo>
                    <a:pt x="749959" y="1164073"/>
                    <a:pt x="909604" y="1119692"/>
                    <a:pt x="1020049" y="1034662"/>
                  </a:cubicBezTo>
                  <a:cubicBezTo>
                    <a:pt x="1037149" y="1021449"/>
                    <a:pt x="1039792" y="996422"/>
                    <a:pt x="1027667" y="978623"/>
                  </a:cubicBezTo>
                  <a:lnTo>
                    <a:pt x="946057" y="859161"/>
                  </a:lnTo>
                  <a:cubicBezTo>
                    <a:pt x="933388" y="840663"/>
                    <a:pt x="907739" y="834678"/>
                    <a:pt x="889551" y="847814"/>
                  </a:cubicBezTo>
                  <a:cubicBezTo>
                    <a:pt x="815558" y="901054"/>
                    <a:pt x="706200" y="932144"/>
                    <a:pt x="624512" y="932144"/>
                  </a:cubicBezTo>
                  <a:cubicBezTo>
                    <a:pt x="440617" y="932144"/>
                    <a:pt x="329006" y="820532"/>
                    <a:pt x="306777" y="684904"/>
                  </a:cubicBezTo>
                  <a:cubicBezTo>
                    <a:pt x="305922" y="679852"/>
                    <a:pt x="310119" y="675033"/>
                    <a:pt x="315248" y="675033"/>
                  </a:cubicBezTo>
                  <a:lnTo>
                    <a:pt x="1072203" y="675033"/>
                  </a:lnTo>
                  <a:cubicBezTo>
                    <a:pt x="1108733" y="675033"/>
                    <a:pt x="1129641" y="643788"/>
                    <a:pt x="1129641" y="610755"/>
                  </a:cubicBezTo>
                  <a:cubicBezTo>
                    <a:pt x="1129641" y="248017"/>
                    <a:pt x="904630" y="0"/>
                    <a:pt x="5739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6466081" y="2345429"/>
              <a:ext cx="735574" cy="1439526"/>
            </a:xfrm>
            <a:custGeom>
              <a:avLst/>
              <a:gdLst/>
              <a:ahLst/>
              <a:cxnLst/>
              <a:rect l="l" t="t" r="r" b="b"/>
              <a:pathLst>
                <a:path w="735574" h="1439526" extrusionOk="0">
                  <a:moveTo>
                    <a:pt x="183662" y="1136403"/>
                  </a:moveTo>
                  <a:lnTo>
                    <a:pt x="183662" y="557903"/>
                  </a:lnTo>
                  <a:lnTo>
                    <a:pt x="41427" y="557903"/>
                  </a:lnTo>
                  <a:cubicBezTo>
                    <a:pt x="18576" y="557903"/>
                    <a:pt x="0" y="539405"/>
                    <a:pt x="0" y="516554"/>
                  </a:cubicBezTo>
                  <a:lnTo>
                    <a:pt x="0" y="344395"/>
                  </a:lnTo>
                  <a:cubicBezTo>
                    <a:pt x="0" y="321544"/>
                    <a:pt x="18576" y="302968"/>
                    <a:pt x="41427" y="302968"/>
                  </a:cubicBezTo>
                  <a:lnTo>
                    <a:pt x="183662" y="302968"/>
                  </a:lnTo>
                  <a:lnTo>
                    <a:pt x="183662" y="41349"/>
                  </a:lnTo>
                  <a:cubicBezTo>
                    <a:pt x="183662" y="18498"/>
                    <a:pt x="202160" y="0"/>
                    <a:pt x="225011" y="0"/>
                  </a:cubicBezTo>
                  <a:lnTo>
                    <a:pt x="436109" y="0"/>
                  </a:lnTo>
                  <a:cubicBezTo>
                    <a:pt x="458960" y="0"/>
                    <a:pt x="477536" y="18498"/>
                    <a:pt x="477536" y="41349"/>
                  </a:cubicBezTo>
                  <a:lnTo>
                    <a:pt x="477536" y="302968"/>
                  </a:lnTo>
                  <a:lnTo>
                    <a:pt x="661198" y="302968"/>
                  </a:lnTo>
                  <a:cubicBezTo>
                    <a:pt x="684049" y="302968"/>
                    <a:pt x="702547" y="321544"/>
                    <a:pt x="702547" y="344395"/>
                  </a:cubicBezTo>
                  <a:lnTo>
                    <a:pt x="702547" y="516554"/>
                  </a:lnTo>
                  <a:cubicBezTo>
                    <a:pt x="702547" y="539405"/>
                    <a:pt x="684049" y="557903"/>
                    <a:pt x="661198" y="557903"/>
                  </a:cubicBezTo>
                  <a:lnTo>
                    <a:pt x="477536" y="557903"/>
                  </a:lnTo>
                  <a:lnTo>
                    <a:pt x="477536" y="1058368"/>
                  </a:lnTo>
                  <a:cubicBezTo>
                    <a:pt x="477536" y="1127309"/>
                    <a:pt x="514300" y="1180084"/>
                    <a:pt x="578655" y="1180084"/>
                  </a:cubicBezTo>
                  <a:cubicBezTo>
                    <a:pt x="604538" y="1180084"/>
                    <a:pt x="628865" y="1172389"/>
                    <a:pt x="649073" y="1166404"/>
                  </a:cubicBezTo>
                  <a:cubicBezTo>
                    <a:pt x="669670" y="1160419"/>
                    <a:pt x="679774" y="1151948"/>
                    <a:pt x="685759" y="1173943"/>
                  </a:cubicBezTo>
                  <a:cubicBezTo>
                    <a:pt x="696018" y="1211950"/>
                    <a:pt x="734026" y="1341050"/>
                    <a:pt x="734026" y="1341050"/>
                  </a:cubicBezTo>
                  <a:cubicBezTo>
                    <a:pt x="739078" y="1359082"/>
                    <a:pt x="731460" y="1377813"/>
                    <a:pt x="715683" y="1387995"/>
                  </a:cubicBezTo>
                  <a:cubicBezTo>
                    <a:pt x="669515" y="1417608"/>
                    <a:pt x="598786" y="1439526"/>
                    <a:pt x="498288" y="1439526"/>
                  </a:cubicBezTo>
                  <a:cubicBezTo>
                    <a:pt x="293874" y="1439526"/>
                    <a:pt x="183662" y="1333899"/>
                    <a:pt x="183662" y="11364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368846" y="2648475"/>
              <a:ext cx="291542" cy="1108888"/>
            </a:xfrm>
            <a:custGeom>
              <a:avLst/>
              <a:gdLst/>
              <a:ahLst/>
              <a:cxnLst/>
              <a:rect l="l" t="t" r="r" b="b"/>
              <a:pathLst>
                <a:path w="291542" h="1108888" extrusionOk="0">
                  <a:moveTo>
                    <a:pt x="0" y="1067539"/>
                  </a:moveTo>
                  <a:lnTo>
                    <a:pt x="0" y="41349"/>
                  </a:lnTo>
                  <a:cubicBezTo>
                    <a:pt x="0" y="18498"/>
                    <a:pt x="18498" y="0"/>
                    <a:pt x="41349" y="0"/>
                  </a:cubicBezTo>
                  <a:lnTo>
                    <a:pt x="250194" y="0"/>
                  </a:lnTo>
                  <a:cubicBezTo>
                    <a:pt x="273044" y="0"/>
                    <a:pt x="291543" y="18576"/>
                    <a:pt x="291543" y="41349"/>
                  </a:cubicBezTo>
                  <a:lnTo>
                    <a:pt x="291543" y="1067539"/>
                  </a:lnTo>
                  <a:cubicBezTo>
                    <a:pt x="291543" y="1090390"/>
                    <a:pt x="273044" y="1108888"/>
                    <a:pt x="250194" y="1108888"/>
                  </a:cubicBezTo>
                  <a:lnTo>
                    <a:pt x="41349" y="1108888"/>
                  </a:lnTo>
                  <a:cubicBezTo>
                    <a:pt x="18498" y="1108888"/>
                    <a:pt x="0" y="1090390"/>
                    <a:pt x="0" y="1067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7827607" y="2620883"/>
              <a:ext cx="1011957" cy="1163919"/>
            </a:xfrm>
            <a:custGeom>
              <a:avLst/>
              <a:gdLst/>
              <a:ahLst/>
              <a:cxnLst/>
              <a:rect l="l" t="t" r="r" b="b"/>
              <a:pathLst>
                <a:path w="1011957" h="1163919" extrusionOk="0">
                  <a:moveTo>
                    <a:pt x="199" y="597698"/>
                  </a:moveTo>
                  <a:cubicBezTo>
                    <a:pt x="-8039" y="249028"/>
                    <a:pt x="240055" y="0"/>
                    <a:pt x="587715" y="0"/>
                  </a:cubicBezTo>
                  <a:cubicBezTo>
                    <a:pt x="792440" y="0"/>
                    <a:pt x="924649" y="80134"/>
                    <a:pt x="1002450" y="169982"/>
                  </a:cubicBezTo>
                  <a:cubicBezTo>
                    <a:pt x="1016518" y="186227"/>
                    <a:pt x="1014109" y="211098"/>
                    <a:pt x="998409" y="225866"/>
                  </a:cubicBezTo>
                  <a:lnTo>
                    <a:pt x="868454" y="348048"/>
                  </a:lnTo>
                  <a:cubicBezTo>
                    <a:pt x="852365" y="363204"/>
                    <a:pt x="826095" y="364137"/>
                    <a:pt x="811405" y="347660"/>
                  </a:cubicBezTo>
                  <a:cubicBezTo>
                    <a:pt x="759485" y="289833"/>
                    <a:pt x="688134" y="259365"/>
                    <a:pt x="601472" y="259365"/>
                  </a:cubicBezTo>
                  <a:cubicBezTo>
                    <a:pt x="424728" y="259365"/>
                    <a:pt x="300758" y="387921"/>
                    <a:pt x="300758" y="580832"/>
                  </a:cubicBezTo>
                  <a:cubicBezTo>
                    <a:pt x="300758" y="773743"/>
                    <a:pt x="424728" y="904552"/>
                    <a:pt x="601472" y="904552"/>
                  </a:cubicBezTo>
                  <a:cubicBezTo>
                    <a:pt x="687979" y="904552"/>
                    <a:pt x="759252" y="870898"/>
                    <a:pt x="811172" y="815092"/>
                  </a:cubicBezTo>
                  <a:cubicBezTo>
                    <a:pt x="826017" y="799158"/>
                    <a:pt x="851743" y="799936"/>
                    <a:pt x="867755" y="814781"/>
                  </a:cubicBezTo>
                  <a:lnTo>
                    <a:pt x="998331" y="935953"/>
                  </a:lnTo>
                  <a:cubicBezTo>
                    <a:pt x="1014109" y="950642"/>
                    <a:pt x="1016907" y="975436"/>
                    <a:pt x="1002917" y="991914"/>
                  </a:cubicBezTo>
                  <a:cubicBezTo>
                    <a:pt x="929001" y="1078965"/>
                    <a:pt x="806042" y="1155911"/>
                    <a:pt x="618105" y="1163451"/>
                  </a:cubicBezTo>
                  <a:cubicBezTo>
                    <a:pt x="294384" y="1176353"/>
                    <a:pt x="7894" y="921651"/>
                    <a:pt x="199" y="5976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073898" y="2225968"/>
              <a:ext cx="529067" cy="1531395"/>
            </a:xfrm>
            <a:custGeom>
              <a:avLst/>
              <a:gdLst/>
              <a:ahLst/>
              <a:cxnLst/>
              <a:rect l="l" t="t" r="r" b="b"/>
              <a:pathLst>
                <a:path w="529067" h="1531395" extrusionOk="0">
                  <a:moveTo>
                    <a:pt x="487563" y="0"/>
                  </a:moveTo>
                  <a:lnTo>
                    <a:pt x="242655" y="0"/>
                  </a:lnTo>
                  <a:cubicBezTo>
                    <a:pt x="219726" y="0"/>
                    <a:pt x="201228" y="18576"/>
                    <a:pt x="201228" y="41427"/>
                  </a:cubicBezTo>
                  <a:lnTo>
                    <a:pt x="201228" y="535441"/>
                  </a:lnTo>
                  <a:cubicBezTo>
                    <a:pt x="201228" y="590314"/>
                    <a:pt x="160656" y="636637"/>
                    <a:pt x="106327" y="643866"/>
                  </a:cubicBezTo>
                  <a:lnTo>
                    <a:pt x="103606" y="644254"/>
                  </a:lnTo>
                  <a:cubicBezTo>
                    <a:pt x="-34898" y="662597"/>
                    <a:pt x="-34354" y="863203"/>
                    <a:pt x="104151" y="880846"/>
                  </a:cubicBezTo>
                  <a:cubicBezTo>
                    <a:pt x="159335" y="887919"/>
                    <a:pt x="201306" y="933932"/>
                    <a:pt x="201306" y="989582"/>
                  </a:cubicBezTo>
                  <a:lnTo>
                    <a:pt x="201306" y="1489891"/>
                  </a:lnTo>
                  <a:cubicBezTo>
                    <a:pt x="201306" y="1512820"/>
                    <a:pt x="219882" y="1531396"/>
                    <a:pt x="242732" y="1531396"/>
                  </a:cubicBezTo>
                  <a:lnTo>
                    <a:pt x="487641" y="1531396"/>
                  </a:lnTo>
                  <a:cubicBezTo>
                    <a:pt x="510569" y="1531396"/>
                    <a:pt x="529068" y="1512820"/>
                    <a:pt x="529068" y="1489891"/>
                  </a:cubicBezTo>
                  <a:lnTo>
                    <a:pt x="529068" y="1348201"/>
                  </a:lnTo>
                  <a:lnTo>
                    <a:pt x="529068" y="1064586"/>
                  </a:lnTo>
                  <a:lnTo>
                    <a:pt x="529068" y="1062876"/>
                  </a:lnTo>
                  <a:cubicBezTo>
                    <a:pt x="529068" y="898723"/>
                    <a:pt x="396004" y="765737"/>
                    <a:pt x="231929" y="765737"/>
                  </a:cubicBezTo>
                  <a:cubicBezTo>
                    <a:pt x="396082" y="765737"/>
                    <a:pt x="529068" y="632673"/>
                    <a:pt x="529068" y="468598"/>
                  </a:cubicBezTo>
                  <a:lnTo>
                    <a:pt x="529068" y="448623"/>
                  </a:lnTo>
                  <a:lnTo>
                    <a:pt x="529068" y="183196"/>
                  </a:lnTo>
                  <a:lnTo>
                    <a:pt x="529068" y="41505"/>
                  </a:lnTo>
                  <a:cubicBezTo>
                    <a:pt x="528990" y="18576"/>
                    <a:pt x="510492" y="0"/>
                    <a:pt x="4875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612526" y="2225890"/>
              <a:ext cx="874127" cy="1531473"/>
            </a:xfrm>
            <a:custGeom>
              <a:avLst/>
              <a:gdLst/>
              <a:ahLst/>
              <a:cxnLst/>
              <a:rect l="l" t="t" r="r" b="b"/>
              <a:pathLst>
                <a:path w="874127" h="1531473" extrusionOk="0">
                  <a:moveTo>
                    <a:pt x="638503" y="991214"/>
                  </a:moveTo>
                  <a:cubicBezTo>
                    <a:pt x="576246" y="861026"/>
                    <a:pt x="444737" y="765737"/>
                    <a:pt x="300403" y="765737"/>
                  </a:cubicBezTo>
                  <a:cubicBezTo>
                    <a:pt x="444737" y="765737"/>
                    <a:pt x="576168" y="670447"/>
                    <a:pt x="638503" y="540260"/>
                  </a:cubicBezTo>
                  <a:lnTo>
                    <a:pt x="870276" y="55728"/>
                  </a:lnTo>
                  <a:cubicBezTo>
                    <a:pt x="882634" y="29924"/>
                    <a:pt x="863747" y="0"/>
                    <a:pt x="835145" y="0"/>
                  </a:cubicBezTo>
                  <a:lnTo>
                    <a:pt x="578033" y="0"/>
                  </a:lnTo>
                  <a:cubicBezTo>
                    <a:pt x="562877" y="0"/>
                    <a:pt x="549120" y="8705"/>
                    <a:pt x="542747" y="22462"/>
                  </a:cubicBezTo>
                  <a:lnTo>
                    <a:pt x="379371" y="356753"/>
                  </a:lnTo>
                  <a:cubicBezTo>
                    <a:pt x="303279" y="519507"/>
                    <a:pt x="213586" y="632596"/>
                    <a:pt x="59070" y="682805"/>
                  </a:cubicBezTo>
                  <a:lnTo>
                    <a:pt x="58060" y="684049"/>
                  </a:lnTo>
                  <a:cubicBezTo>
                    <a:pt x="24405" y="696252"/>
                    <a:pt x="0" y="727808"/>
                    <a:pt x="0" y="765737"/>
                  </a:cubicBezTo>
                  <a:cubicBezTo>
                    <a:pt x="0" y="803666"/>
                    <a:pt x="24405" y="835222"/>
                    <a:pt x="58060" y="847425"/>
                  </a:cubicBezTo>
                  <a:lnTo>
                    <a:pt x="59070" y="848668"/>
                  </a:lnTo>
                  <a:cubicBezTo>
                    <a:pt x="213586" y="898878"/>
                    <a:pt x="303279" y="1011966"/>
                    <a:pt x="379371" y="1174721"/>
                  </a:cubicBezTo>
                  <a:lnTo>
                    <a:pt x="542747" y="1509012"/>
                  </a:lnTo>
                  <a:cubicBezTo>
                    <a:pt x="549120" y="1522691"/>
                    <a:pt x="562877" y="1531474"/>
                    <a:pt x="578033" y="1531474"/>
                  </a:cubicBezTo>
                  <a:lnTo>
                    <a:pt x="835145" y="1531474"/>
                  </a:lnTo>
                  <a:cubicBezTo>
                    <a:pt x="863747" y="1531474"/>
                    <a:pt x="882634" y="1501550"/>
                    <a:pt x="870276" y="1475746"/>
                  </a:cubicBezTo>
                  <a:lnTo>
                    <a:pt x="638503" y="991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609336" y="2190525"/>
              <a:ext cx="348903" cy="346649"/>
            </a:xfrm>
            <a:custGeom>
              <a:avLst/>
              <a:gdLst/>
              <a:ahLst/>
              <a:cxnLst/>
              <a:rect l="l" t="t" r="r" b="b"/>
              <a:pathLst>
                <a:path w="348903" h="346649" extrusionOk="0">
                  <a:moveTo>
                    <a:pt x="0" y="172159"/>
                  </a:moveTo>
                  <a:cubicBezTo>
                    <a:pt x="0" y="75703"/>
                    <a:pt x="80367" y="0"/>
                    <a:pt x="174490" y="0"/>
                  </a:cubicBezTo>
                  <a:cubicBezTo>
                    <a:pt x="270946" y="0"/>
                    <a:pt x="348903" y="75703"/>
                    <a:pt x="348903" y="172159"/>
                  </a:cubicBezTo>
                  <a:cubicBezTo>
                    <a:pt x="348903" y="268614"/>
                    <a:pt x="270868" y="346649"/>
                    <a:pt x="174490" y="346649"/>
                  </a:cubicBezTo>
                  <a:cubicBezTo>
                    <a:pt x="80367" y="346727"/>
                    <a:pt x="0" y="268614"/>
                    <a:pt x="0" y="1721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339000" y="2190525"/>
              <a:ext cx="348903" cy="346649"/>
            </a:xfrm>
            <a:custGeom>
              <a:avLst/>
              <a:gdLst/>
              <a:ahLst/>
              <a:cxnLst/>
              <a:rect l="l" t="t" r="r" b="b"/>
              <a:pathLst>
                <a:path w="348903" h="346649" extrusionOk="0">
                  <a:moveTo>
                    <a:pt x="0" y="172159"/>
                  </a:moveTo>
                  <a:cubicBezTo>
                    <a:pt x="0" y="75703"/>
                    <a:pt x="80367" y="0"/>
                    <a:pt x="174490" y="0"/>
                  </a:cubicBezTo>
                  <a:cubicBezTo>
                    <a:pt x="270946" y="0"/>
                    <a:pt x="348903" y="75703"/>
                    <a:pt x="348903" y="172159"/>
                  </a:cubicBezTo>
                  <a:cubicBezTo>
                    <a:pt x="348903" y="268614"/>
                    <a:pt x="270946" y="346649"/>
                    <a:pt x="174490" y="346649"/>
                  </a:cubicBezTo>
                  <a:cubicBezTo>
                    <a:pt x="80367" y="346727"/>
                    <a:pt x="0" y="268614"/>
                    <a:pt x="0" y="1721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99623" y="4017394"/>
            <a:ext cx="403066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1174249" y="6026746"/>
            <a:ext cx="4030662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">
  <p:cSld name="Welcom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708" y="-36944"/>
            <a:ext cx="12275392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4866" y="2758006"/>
            <a:ext cx="4088700" cy="1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">
  <p:cSld name="1_Welcome Slide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708" y="-36944"/>
            <a:ext cx="12275392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4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54"/>
          <p:cNvSpPr txBox="1">
            <a:spLocks noGrp="1"/>
          </p:cNvSpPr>
          <p:nvPr>
            <p:ph type="title"/>
          </p:nvPr>
        </p:nvSpPr>
        <p:spPr>
          <a:xfrm>
            <a:off x="1462429" y="2758005"/>
            <a:ext cx="4088700" cy="1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">
  <p:cSld name="1_Welcome Slide 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707" y="-36944"/>
            <a:ext cx="12275390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5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55"/>
          <p:cNvSpPr txBox="1">
            <a:spLocks noGrp="1"/>
          </p:cNvSpPr>
          <p:nvPr>
            <p:ph type="title"/>
          </p:nvPr>
        </p:nvSpPr>
        <p:spPr>
          <a:xfrm>
            <a:off x="1600975" y="2758005"/>
            <a:ext cx="4088700" cy="1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s - Option 1">
  <p:cSld name="1_Info Slides - Option 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/>
          <p:nvPr/>
        </p:nvSpPr>
        <p:spPr>
          <a:xfrm>
            <a:off x="0" y="1046480"/>
            <a:ext cx="12192000" cy="5811520"/>
          </a:xfrm>
          <a:prstGeom prst="rect">
            <a:avLst/>
          </a:prstGeom>
          <a:solidFill>
            <a:srgbClr val="A5A1C1">
              <a:alpha val="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l="21716" t="31324" r="12836" b="10358"/>
          <a:stretch/>
        </p:blipFill>
        <p:spPr>
          <a:xfrm>
            <a:off x="1610230" y="1012188"/>
            <a:ext cx="11663358" cy="584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/>
          <p:nvPr/>
        </p:nvSpPr>
        <p:spPr>
          <a:xfrm>
            <a:off x="0" y="0"/>
            <a:ext cx="12192000" cy="1046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6"/>
          <p:cNvGrpSpPr/>
          <p:nvPr/>
        </p:nvGrpSpPr>
        <p:grpSpPr>
          <a:xfrm>
            <a:off x="286861" y="355204"/>
            <a:ext cx="332899" cy="270678"/>
            <a:chOff x="3111341" y="1511744"/>
            <a:chExt cx="2150197" cy="1748313"/>
          </a:xfrm>
        </p:grpSpPr>
        <p:sp>
          <p:nvSpPr>
            <p:cNvPr id="15" name="Google Shape;15;p6"/>
            <p:cNvSpPr/>
            <p:nvPr/>
          </p:nvSpPr>
          <p:spPr>
            <a:xfrm>
              <a:off x="3111341" y="2188019"/>
              <a:ext cx="398335" cy="395763"/>
            </a:xfrm>
            <a:custGeom>
              <a:avLst/>
              <a:gdLst/>
              <a:ahLst/>
              <a:cxnLst/>
              <a:rect l="l" t="t" r="r" b="b"/>
              <a:pathLst>
                <a:path w="398335" h="395763" extrusionOk="0">
                  <a:moveTo>
                    <a:pt x="0" y="196501"/>
                  </a:moveTo>
                  <a:cubicBezTo>
                    <a:pt x="0" y="86392"/>
                    <a:pt x="91726" y="0"/>
                    <a:pt x="199263" y="0"/>
                  </a:cubicBezTo>
                  <a:cubicBezTo>
                    <a:pt x="309277" y="0"/>
                    <a:pt x="398336" y="86392"/>
                    <a:pt x="398336" y="196501"/>
                  </a:cubicBezTo>
                  <a:cubicBezTo>
                    <a:pt x="398336" y="306610"/>
                    <a:pt x="309277" y="395764"/>
                    <a:pt x="199263" y="395764"/>
                  </a:cubicBezTo>
                  <a:cubicBezTo>
                    <a:pt x="91726" y="395764"/>
                    <a:pt x="0" y="306610"/>
                    <a:pt x="0" y="196501"/>
                  </a:cubicBezTo>
                </a:path>
              </a:pathLst>
            </a:custGeom>
            <a:solidFill>
              <a:srgbClr val="FDB7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3648800" y="1511744"/>
              <a:ext cx="603921" cy="1748313"/>
            </a:xfrm>
            <a:custGeom>
              <a:avLst/>
              <a:gdLst/>
              <a:ahLst/>
              <a:cxnLst/>
              <a:rect l="l" t="t" r="r" b="b"/>
              <a:pathLst>
                <a:path w="603921" h="1748313" extrusionOk="0">
                  <a:moveTo>
                    <a:pt x="556582" y="0"/>
                  </a:moveTo>
                  <a:lnTo>
                    <a:pt x="277023" y="0"/>
                  </a:lnTo>
                  <a:cubicBezTo>
                    <a:pt x="250829" y="0"/>
                    <a:pt x="229779" y="21241"/>
                    <a:pt x="229779" y="47339"/>
                  </a:cubicBezTo>
                  <a:lnTo>
                    <a:pt x="229779" y="611314"/>
                  </a:lnTo>
                  <a:cubicBezTo>
                    <a:pt x="229779" y="673894"/>
                    <a:pt x="183392" y="726853"/>
                    <a:pt x="121385" y="735139"/>
                  </a:cubicBezTo>
                  <a:lnTo>
                    <a:pt x="118337" y="735616"/>
                  </a:lnTo>
                  <a:cubicBezTo>
                    <a:pt x="-39874" y="756571"/>
                    <a:pt x="-39207" y="985552"/>
                    <a:pt x="118908" y="1005745"/>
                  </a:cubicBezTo>
                  <a:cubicBezTo>
                    <a:pt x="181964" y="1013746"/>
                    <a:pt x="229779" y="1066324"/>
                    <a:pt x="229779" y="1129856"/>
                  </a:cubicBezTo>
                  <a:lnTo>
                    <a:pt x="229779" y="1701070"/>
                  </a:lnTo>
                  <a:cubicBezTo>
                    <a:pt x="229779" y="1727264"/>
                    <a:pt x="250925" y="1748314"/>
                    <a:pt x="277023" y="1748314"/>
                  </a:cubicBezTo>
                  <a:lnTo>
                    <a:pt x="556582" y="1748314"/>
                  </a:lnTo>
                  <a:cubicBezTo>
                    <a:pt x="582776" y="1748314"/>
                    <a:pt x="603921" y="1727168"/>
                    <a:pt x="603921" y="1701070"/>
                  </a:cubicBezTo>
                  <a:lnTo>
                    <a:pt x="603921" y="1539335"/>
                  </a:lnTo>
                  <a:lnTo>
                    <a:pt x="603921" y="1215581"/>
                  </a:lnTo>
                  <a:lnTo>
                    <a:pt x="603921" y="1213580"/>
                  </a:lnTo>
                  <a:cubicBezTo>
                    <a:pt x="603921" y="1026224"/>
                    <a:pt x="451997" y="874300"/>
                    <a:pt x="264641" y="874300"/>
                  </a:cubicBezTo>
                  <a:cubicBezTo>
                    <a:pt x="451997" y="874300"/>
                    <a:pt x="603921" y="722376"/>
                    <a:pt x="603921" y="535019"/>
                  </a:cubicBezTo>
                  <a:lnTo>
                    <a:pt x="603921" y="512255"/>
                  </a:lnTo>
                  <a:lnTo>
                    <a:pt x="603921" y="209264"/>
                  </a:lnTo>
                  <a:lnTo>
                    <a:pt x="603921" y="47530"/>
                  </a:lnTo>
                  <a:cubicBezTo>
                    <a:pt x="603921" y="21241"/>
                    <a:pt x="582680" y="0"/>
                    <a:pt x="556582" y="0"/>
                  </a:cubicBezTo>
                </a:path>
              </a:pathLst>
            </a:custGeom>
            <a:solidFill>
              <a:srgbClr val="F053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4263675" y="1511744"/>
              <a:ext cx="997863" cy="1748123"/>
            </a:xfrm>
            <a:custGeom>
              <a:avLst/>
              <a:gdLst/>
              <a:ahLst/>
              <a:cxnLst/>
              <a:rect l="l" t="t" r="r" b="b"/>
              <a:pathLst>
                <a:path w="997863" h="1748123" extrusionOk="0">
                  <a:moveTo>
                    <a:pt x="728853" y="1131475"/>
                  </a:moveTo>
                  <a:cubicBezTo>
                    <a:pt x="657797" y="982885"/>
                    <a:pt x="507682" y="874109"/>
                    <a:pt x="342900" y="874109"/>
                  </a:cubicBezTo>
                  <a:cubicBezTo>
                    <a:pt x="507682" y="874109"/>
                    <a:pt x="657797" y="765334"/>
                    <a:pt x="728853" y="616744"/>
                  </a:cubicBezTo>
                  <a:lnTo>
                    <a:pt x="993457" y="63627"/>
                  </a:lnTo>
                  <a:cubicBezTo>
                    <a:pt x="1007555" y="34100"/>
                    <a:pt x="986123" y="0"/>
                    <a:pt x="953357" y="0"/>
                  </a:cubicBezTo>
                  <a:lnTo>
                    <a:pt x="659797" y="0"/>
                  </a:lnTo>
                  <a:cubicBezTo>
                    <a:pt x="642556" y="0"/>
                    <a:pt x="626840" y="10001"/>
                    <a:pt x="619506" y="25622"/>
                  </a:cubicBezTo>
                  <a:lnTo>
                    <a:pt x="433102" y="407289"/>
                  </a:lnTo>
                  <a:cubicBezTo>
                    <a:pt x="346234" y="593026"/>
                    <a:pt x="243840" y="722185"/>
                    <a:pt x="67437" y="779526"/>
                  </a:cubicBezTo>
                  <a:lnTo>
                    <a:pt x="66294" y="780859"/>
                  </a:lnTo>
                  <a:cubicBezTo>
                    <a:pt x="27813" y="794861"/>
                    <a:pt x="0" y="830866"/>
                    <a:pt x="0" y="874109"/>
                  </a:cubicBezTo>
                  <a:cubicBezTo>
                    <a:pt x="0" y="917353"/>
                    <a:pt x="27813" y="953452"/>
                    <a:pt x="66294" y="967359"/>
                  </a:cubicBezTo>
                  <a:lnTo>
                    <a:pt x="67437" y="968693"/>
                  </a:lnTo>
                  <a:cubicBezTo>
                    <a:pt x="243840" y="1026033"/>
                    <a:pt x="346234" y="1155097"/>
                    <a:pt x="433102" y="1340930"/>
                  </a:cubicBezTo>
                  <a:lnTo>
                    <a:pt x="619506" y="1722501"/>
                  </a:lnTo>
                  <a:cubicBezTo>
                    <a:pt x="626840" y="1738217"/>
                    <a:pt x="642556" y="1748123"/>
                    <a:pt x="659797" y="1748123"/>
                  </a:cubicBezTo>
                  <a:lnTo>
                    <a:pt x="953357" y="1748123"/>
                  </a:lnTo>
                  <a:cubicBezTo>
                    <a:pt x="986123" y="1748123"/>
                    <a:pt x="1007555" y="1714024"/>
                    <a:pt x="993457" y="1684496"/>
                  </a:cubicBezTo>
                  <a:lnTo>
                    <a:pt x="728853" y="1131475"/>
                  </a:lnTo>
                  <a:close/>
                </a:path>
              </a:pathLst>
            </a:custGeom>
            <a:solidFill>
              <a:srgbClr val="F053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" name="Google Shape;18;p6"/>
          <p:cNvCxnSpPr/>
          <p:nvPr/>
        </p:nvCxnSpPr>
        <p:spPr>
          <a:xfrm>
            <a:off x="11379200" y="348544"/>
            <a:ext cx="0" cy="243046"/>
          </a:xfrm>
          <a:prstGeom prst="straightConnector1">
            <a:avLst/>
          </a:prstGeom>
          <a:noFill/>
          <a:ln w="12700" cap="flat" cmpd="sng">
            <a:solidFill>
              <a:srgbClr val="FDB71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6"/>
          <p:cNvSpPr/>
          <p:nvPr/>
        </p:nvSpPr>
        <p:spPr>
          <a:xfrm>
            <a:off x="-579083" y="3459480"/>
            <a:ext cx="985520" cy="985520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708626" y="379026"/>
            <a:ext cx="5387374" cy="21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0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320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7680922" y="380830"/>
            <a:ext cx="36667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0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320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3"/>
          </p:nvPr>
        </p:nvSpPr>
        <p:spPr>
          <a:xfrm>
            <a:off x="11440214" y="383159"/>
            <a:ext cx="36667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04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1320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64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">
  <p:cSld name="Welcom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46181"/>
            <a:ext cx="12210701" cy="69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490595" y="2920206"/>
            <a:ext cx="3981450" cy="101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s - Option 1">
  <p:cSld name="Info Slides - Option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1046480"/>
            <a:ext cx="12192000" cy="5811520"/>
          </a:xfrm>
          <a:prstGeom prst="rect">
            <a:avLst/>
          </a:prstGeom>
          <a:solidFill>
            <a:srgbClr val="A5A1C1">
              <a:alpha val="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l="21716" t="31324" r="12836" b="10358"/>
          <a:stretch/>
        </p:blipFill>
        <p:spPr>
          <a:xfrm>
            <a:off x="985520" y="940134"/>
            <a:ext cx="12814251" cy="59427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0" y="0"/>
            <a:ext cx="12192000" cy="1046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38;p6"/>
          <p:cNvGrpSpPr/>
          <p:nvPr/>
        </p:nvGrpSpPr>
        <p:grpSpPr>
          <a:xfrm>
            <a:off x="286861" y="355204"/>
            <a:ext cx="332899" cy="270678"/>
            <a:chOff x="3111341" y="1511744"/>
            <a:chExt cx="2150197" cy="1748313"/>
          </a:xfrm>
        </p:grpSpPr>
        <p:sp>
          <p:nvSpPr>
            <p:cNvPr id="39" name="Google Shape;39;p6"/>
            <p:cNvSpPr/>
            <p:nvPr/>
          </p:nvSpPr>
          <p:spPr>
            <a:xfrm>
              <a:off x="3111341" y="2188019"/>
              <a:ext cx="398335" cy="395763"/>
            </a:xfrm>
            <a:custGeom>
              <a:avLst/>
              <a:gdLst/>
              <a:ahLst/>
              <a:cxnLst/>
              <a:rect l="l" t="t" r="r" b="b"/>
              <a:pathLst>
                <a:path w="398335" h="395763" extrusionOk="0">
                  <a:moveTo>
                    <a:pt x="0" y="196501"/>
                  </a:moveTo>
                  <a:cubicBezTo>
                    <a:pt x="0" y="86392"/>
                    <a:pt x="91726" y="0"/>
                    <a:pt x="199263" y="0"/>
                  </a:cubicBezTo>
                  <a:cubicBezTo>
                    <a:pt x="309277" y="0"/>
                    <a:pt x="398336" y="86392"/>
                    <a:pt x="398336" y="196501"/>
                  </a:cubicBezTo>
                  <a:cubicBezTo>
                    <a:pt x="398336" y="306610"/>
                    <a:pt x="309277" y="395764"/>
                    <a:pt x="199263" y="395764"/>
                  </a:cubicBezTo>
                  <a:cubicBezTo>
                    <a:pt x="91726" y="395764"/>
                    <a:pt x="0" y="306610"/>
                    <a:pt x="0" y="196501"/>
                  </a:cubicBezTo>
                </a:path>
              </a:pathLst>
            </a:custGeom>
            <a:solidFill>
              <a:srgbClr val="FDB7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3648800" y="1511744"/>
              <a:ext cx="603921" cy="1748313"/>
            </a:xfrm>
            <a:custGeom>
              <a:avLst/>
              <a:gdLst/>
              <a:ahLst/>
              <a:cxnLst/>
              <a:rect l="l" t="t" r="r" b="b"/>
              <a:pathLst>
                <a:path w="603921" h="1748313" extrusionOk="0">
                  <a:moveTo>
                    <a:pt x="556582" y="0"/>
                  </a:moveTo>
                  <a:lnTo>
                    <a:pt x="277023" y="0"/>
                  </a:lnTo>
                  <a:cubicBezTo>
                    <a:pt x="250829" y="0"/>
                    <a:pt x="229779" y="21241"/>
                    <a:pt x="229779" y="47339"/>
                  </a:cubicBezTo>
                  <a:lnTo>
                    <a:pt x="229779" y="611314"/>
                  </a:lnTo>
                  <a:cubicBezTo>
                    <a:pt x="229779" y="673894"/>
                    <a:pt x="183392" y="726853"/>
                    <a:pt x="121385" y="735139"/>
                  </a:cubicBezTo>
                  <a:lnTo>
                    <a:pt x="118337" y="735616"/>
                  </a:lnTo>
                  <a:cubicBezTo>
                    <a:pt x="-39874" y="756571"/>
                    <a:pt x="-39207" y="985552"/>
                    <a:pt x="118908" y="1005745"/>
                  </a:cubicBezTo>
                  <a:cubicBezTo>
                    <a:pt x="181964" y="1013746"/>
                    <a:pt x="229779" y="1066324"/>
                    <a:pt x="229779" y="1129856"/>
                  </a:cubicBezTo>
                  <a:lnTo>
                    <a:pt x="229779" y="1701070"/>
                  </a:lnTo>
                  <a:cubicBezTo>
                    <a:pt x="229779" y="1727264"/>
                    <a:pt x="250925" y="1748314"/>
                    <a:pt x="277023" y="1748314"/>
                  </a:cubicBezTo>
                  <a:lnTo>
                    <a:pt x="556582" y="1748314"/>
                  </a:lnTo>
                  <a:cubicBezTo>
                    <a:pt x="582776" y="1748314"/>
                    <a:pt x="603921" y="1727168"/>
                    <a:pt x="603921" y="1701070"/>
                  </a:cubicBezTo>
                  <a:lnTo>
                    <a:pt x="603921" y="1539335"/>
                  </a:lnTo>
                  <a:lnTo>
                    <a:pt x="603921" y="1215581"/>
                  </a:lnTo>
                  <a:lnTo>
                    <a:pt x="603921" y="1213580"/>
                  </a:lnTo>
                  <a:cubicBezTo>
                    <a:pt x="603921" y="1026224"/>
                    <a:pt x="451997" y="874300"/>
                    <a:pt x="264641" y="874300"/>
                  </a:cubicBezTo>
                  <a:cubicBezTo>
                    <a:pt x="451997" y="874300"/>
                    <a:pt x="603921" y="722376"/>
                    <a:pt x="603921" y="535019"/>
                  </a:cubicBezTo>
                  <a:lnTo>
                    <a:pt x="603921" y="512255"/>
                  </a:lnTo>
                  <a:lnTo>
                    <a:pt x="603921" y="209264"/>
                  </a:lnTo>
                  <a:lnTo>
                    <a:pt x="603921" y="47530"/>
                  </a:lnTo>
                  <a:cubicBezTo>
                    <a:pt x="603921" y="21241"/>
                    <a:pt x="582680" y="0"/>
                    <a:pt x="556582" y="0"/>
                  </a:cubicBezTo>
                </a:path>
              </a:pathLst>
            </a:custGeom>
            <a:solidFill>
              <a:srgbClr val="F053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4263675" y="1511744"/>
              <a:ext cx="997863" cy="1748123"/>
            </a:xfrm>
            <a:custGeom>
              <a:avLst/>
              <a:gdLst/>
              <a:ahLst/>
              <a:cxnLst/>
              <a:rect l="l" t="t" r="r" b="b"/>
              <a:pathLst>
                <a:path w="997863" h="1748123" extrusionOk="0">
                  <a:moveTo>
                    <a:pt x="728853" y="1131475"/>
                  </a:moveTo>
                  <a:cubicBezTo>
                    <a:pt x="657797" y="982885"/>
                    <a:pt x="507682" y="874109"/>
                    <a:pt x="342900" y="874109"/>
                  </a:cubicBezTo>
                  <a:cubicBezTo>
                    <a:pt x="507682" y="874109"/>
                    <a:pt x="657797" y="765334"/>
                    <a:pt x="728853" y="616744"/>
                  </a:cubicBezTo>
                  <a:lnTo>
                    <a:pt x="993457" y="63627"/>
                  </a:lnTo>
                  <a:cubicBezTo>
                    <a:pt x="1007555" y="34100"/>
                    <a:pt x="986123" y="0"/>
                    <a:pt x="953357" y="0"/>
                  </a:cubicBezTo>
                  <a:lnTo>
                    <a:pt x="659797" y="0"/>
                  </a:lnTo>
                  <a:cubicBezTo>
                    <a:pt x="642556" y="0"/>
                    <a:pt x="626840" y="10001"/>
                    <a:pt x="619506" y="25622"/>
                  </a:cubicBezTo>
                  <a:lnTo>
                    <a:pt x="433102" y="407289"/>
                  </a:lnTo>
                  <a:cubicBezTo>
                    <a:pt x="346234" y="593026"/>
                    <a:pt x="243840" y="722185"/>
                    <a:pt x="67437" y="779526"/>
                  </a:cubicBezTo>
                  <a:lnTo>
                    <a:pt x="66294" y="780859"/>
                  </a:lnTo>
                  <a:cubicBezTo>
                    <a:pt x="27813" y="794861"/>
                    <a:pt x="0" y="830866"/>
                    <a:pt x="0" y="874109"/>
                  </a:cubicBezTo>
                  <a:cubicBezTo>
                    <a:pt x="0" y="917353"/>
                    <a:pt x="27813" y="953452"/>
                    <a:pt x="66294" y="967359"/>
                  </a:cubicBezTo>
                  <a:lnTo>
                    <a:pt x="67437" y="968693"/>
                  </a:lnTo>
                  <a:cubicBezTo>
                    <a:pt x="243840" y="1026033"/>
                    <a:pt x="346234" y="1155097"/>
                    <a:pt x="433102" y="1340930"/>
                  </a:cubicBezTo>
                  <a:lnTo>
                    <a:pt x="619506" y="1722501"/>
                  </a:lnTo>
                  <a:cubicBezTo>
                    <a:pt x="626840" y="1738217"/>
                    <a:pt x="642556" y="1748123"/>
                    <a:pt x="659797" y="1748123"/>
                  </a:cubicBezTo>
                  <a:lnTo>
                    <a:pt x="953357" y="1748123"/>
                  </a:lnTo>
                  <a:cubicBezTo>
                    <a:pt x="986123" y="1748123"/>
                    <a:pt x="1007555" y="1714024"/>
                    <a:pt x="993457" y="1684496"/>
                  </a:cubicBezTo>
                  <a:lnTo>
                    <a:pt x="728853" y="1131475"/>
                  </a:lnTo>
                  <a:close/>
                </a:path>
              </a:pathLst>
            </a:custGeom>
            <a:solidFill>
              <a:srgbClr val="F053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" name="Google Shape;42;p6"/>
          <p:cNvCxnSpPr/>
          <p:nvPr/>
        </p:nvCxnSpPr>
        <p:spPr>
          <a:xfrm>
            <a:off x="11379200" y="348544"/>
            <a:ext cx="0" cy="243046"/>
          </a:xfrm>
          <a:prstGeom prst="straightConnector1">
            <a:avLst/>
          </a:prstGeom>
          <a:noFill/>
          <a:ln w="12700" cap="flat" cmpd="sng">
            <a:solidFill>
              <a:srgbClr val="FDB71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6"/>
          <p:cNvSpPr/>
          <p:nvPr/>
        </p:nvSpPr>
        <p:spPr>
          <a:xfrm>
            <a:off x="-579083" y="3459480"/>
            <a:ext cx="985520" cy="985520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395800" y="2074525"/>
            <a:ext cx="4541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32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312456" y="2638450"/>
            <a:ext cx="62106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⬩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⬩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⬩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 Slides - Option 3">
  <p:cSld name="Info Slides - Option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0" y="1046480"/>
            <a:ext cx="12192000" cy="5811520"/>
          </a:xfrm>
          <a:prstGeom prst="rect">
            <a:avLst/>
          </a:prstGeom>
          <a:solidFill>
            <a:srgbClr val="A5A1C1">
              <a:alpha val="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121920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8"/>
          <p:cNvGrpSpPr/>
          <p:nvPr/>
        </p:nvGrpSpPr>
        <p:grpSpPr>
          <a:xfrm>
            <a:off x="286861" y="355204"/>
            <a:ext cx="332899" cy="270678"/>
            <a:chOff x="3111341" y="1511744"/>
            <a:chExt cx="2150197" cy="1748313"/>
          </a:xfrm>
        </p:grpSpPr>
        <p:sp>
          <p:nvSpPr>
            <p:cNvPr id="51" name="Google Shape;51;p8"/>
            <p:cNvSpPr/>
            <p:nvPr/>
          </p:nvSpPr>
          <p:spPr>
            <a:xfrm>
              <a:off x="3111341" y="2188019"/>
              <a:ext cx="398335" cy="395763"/>
            </a:xfrm>
            <a:custGeom>
              <a:avLst/>
              <a:gdLst/>
              <a:ahLst/>
              <a:cxnLst/>
              <a:rect l="l" t="t" r="r" b="b"/>
              <a:pathLst>
                <a:path w="398335" h="395763" extrusionOk="0">
                  <a:moveTo>
                    <a:pt x="0" y="196501"/>
                  </a:moveTo>
                  <a:cubicBezTo>
                    <a:pt x="0" y="86392"/>
                    <a:pt x="91726" y="0"/>
                    <a:pt x="199263" y="0"/>
                  </a:cubicBezTo>
                  <a:cubicBezTo>
                    <a:pt x="309277" y="0"/>
                    <a:pt x="398336" y="86392"/>
                    <a:pt x="398336" y="196501"/>
                  </a:cubicBezTo>
                  <a:cubicBezTo>
                    <a:pt x="398336" y="306610"/>
                    <a:pt x="309277" y="395764"/>
                    <a:pt x="199263" y="395764"/>
                  </a:cubicBezTo>
                  <a:cubicBezTo>
                    <a:pt x="91726" y="395764"/>
                    <a:pt x="0" y="306610"/>
                    <a:pt x="0" y="196501"/>
                  </a:cubicBezTo>
                </a:path>
              </a:pathLst>
            </a:custGeom>
            <a:solidFill>
              <a:srgbClr val="FDB7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3648800" y="1511744"/>
              <a:ext cx="603921" cy="1748313"/>
            </a:xfrm>
            <a:custGeom>
              <a:avLst/>
              <a:gdLst/>
              <a:ahLst/>
              <a:cxnLst/>
              <a:rect l="l" t="t" r="r" b="b"/>
              <a:pathLst>
                <a:path w="603921" h="1748313" extrusionOk="0">
                  <a:moveTo>
                    <a:pt x="556582" y="0"/>
                  </a:moveTo>
                  <a:lnTo>
                    <a:pt x="277023" y="0"/>
                  </a:lnTo>
                  <a:cubicBezTo>
                    <a:pt x="250829" y="0"/>
                    <a:pt x="229779" y="21241"/>
                    <a:pt x="229779" y="47339"/>
                  </a:cubicBezTo>
                  <a:lnTo>
                    <a:pt x="229779" y="611314"/>
                  </a:lnTo>
                  <a:cubicBezTo>
                    <a:pt x="229779" y="673894"/>
                    <a:pt x="183392" y="726853"/>
                    <a:pt x="121385" y="735139"/>
                  </a:cubicBezTo>
                  <a:lnTo>
                    <a:pt x="118337" y="735616"/>
                  </a:lnTo>
                  <a:cubicBezTo>
                    <a:pt x="-39874" y="756571"/>
                    <a:pt x="-39207" y="985552"/>
                    <a:pt x="118908" y="1005745"/>
                  </a:cubicBezTo>
                  <a:cubicBezTo>
                    <a:pt x="181964" y="1013746"/>
                    <a:pt x="229779" y="1066324"/>
                    <a:pt x="229779" y="1129856"/>
                  </a:cubicBezTo>
                  <a:lnTo>
                    <a:pt x="229779" y="1701070"/>
                  </a:lnTo>
                  <a:cubicBezTo>
                    <a:pt x="229779" y="1727264"/>
                    <a:pt x="250925" y="1748314"/>
                    <a:pt x="277023" y="1748314"/>
                  </a:cubicBezTo>
                  <a:lnTo>
                    <a:pt x="556582" y="1748314"/>
                  </a:lnTo>
                  <a:cubicBezTo>
                    <a:pt x="582776" y="1748314"/>
                    <a:pt x="603921" y="1727168"/>
                    <a:pt x="603921" y="1701070"/>
                  </a:cubicBezTo>
                  <a:lnTo>
                    <a:pt x="603921" y="1539335"/>
                  </a:lnTo>
                  <a:lnTo>
                    <a:pt x="603921" y="1215581"/>
                  </a:lnTo>
                  <a:lnTo>
                    <a:pt x="603921" y="1213580"/>
                  </a:lnTo>
                  <a:cubicBezTo>
                    <a:pt x="603921" y="1026224"/>
                    <a:pt x="451997" y="874300"/>
                    <a:pt x="264641" y="874300"/>
                  </a:cubicBezTo>
                  <a:cubicBezTo>
                    <a:pt x="451997" y="874300"/>
                    <a:pt x="603921" y="722376"/>
                    <a:pt x="603921" y="535019"/>
                  </a:cubicBezTo>
                  <a:lnTo>
                    <a:pt x="603921" y="512255"/>
                  </a:lnTo>
                  <a:lnTo>
                    <a:pt x="603921" y="209264"/>
                  </a:lnTo>
                  <a:lnTo>
                    <a:pt x="603921" y="47530"/>
                  </a:lnTo>
                  <a:cubicBezTo>
                    <a:pt x="603921" y="21241"/>
                    <a:pt x="582680" y="0"/>
                    <a:pt x="556582" y="0"/>
                  </a:cubicBezTo>
                </a:path>
              </a:pathLst>
            </a:custGeom>
            <a:solidFill>
              <a:srgbClr val="F053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4263675" y="1511744"/>
              <a:ext cx="997863" cy="1748123"/>
            </a:xfrm>
            <a:custGeom>
              <a:avLst/>
              <a:gdLst/>
              <a:ahLst/>
              <a:cxnLst/>
              <a:rect l="l" t="t" r="r" b="b"/>
              <a:pathLst>
                <a:path w="997863" h="1748123" extrusionOk="0">
                  <a:moveTo>
                    <a:pt x="728853" y="1131475"/>
                  </a:moveTo>
                  <a:cubicBezTo>
                    <a:pt x="657797" y="982885"/>
                    <a:pt x="507682" y="874109"/>
                    <a:pt x="342900" y="874109"/>
                  </a:cubicBezTo>
                  <a:cubicBezTo>
                    <a:pt x="507682" y="874109"/>
                    <a:pt x="657797" y="765334"/>
                    <a:pt x="728853" y="616744"/>
                  </a:cubicBezTo>
                  <a:lnTo>
                    <a:pt x="993457" y="63627"/>
                  </a:lnTo>
                  <a:cubicBezTo>
                    <a:pt x="1007555" y="34100"/>
                    <a:pt x="986123" y="0"/>
                    <a:pt x="953357" y="0"/>
                  </a:cubicBezTo>
                  <a:lnTo>
                    <a:pt x="659797" y="0"/>
                  </a:lnTo>
                  <a:cubicBezTo>
                    <a:pt x="642556" y="0"/>
                    <a:pt x="626840" y="10001"/>
                    <a:pt x="619506" y="25622"/>
                  </a:cubicBezTo>
                  <a:lnTo>
                    <a:pt x="433102" y="407289"/>
                  </a:lnTo>
                  <a:cubicBezTo>
                    <a:pt x="346234" y="593026"/>
                    <a:pt x="243840" y="722185"/>
                    <a:pt x="67437" y="779526"/>
                  </a:cubicBezTo>
                  <a:lnTo>
                    <a:pt x="66294" y="780859"/>
                  </a:lnTo>
                  <a:cubicBezTo>
                    <a:pt x="27813" y="794861"/>
                    <a:pt x="0" y="830866"/>
                    <a:pt x="0" y="874109"/>
                  </a:cubicBezTo>
                  <a:cubicBezTo>
                    <a:pt x="0" y="917353"/>
                    <a:pt x="27813" y="953452"/>
                    <a:pt x="66294" y="967359"/>
                  </a:cubicBezTo>
                  <a:lnTo>
                    <a:pt x="67437" y="968693"/>
                  </a:lnTo>
                  <a:cubicBezTo>
                    <a:pt x="243840" y="1026033"/>
                    <a:pt x="346234" y="1155097"/>
                    <a:pt x="433102" y="1340930"/>
                  </a:cubicBezTo>
                  <a:lnTo>
                    <a:pt x="619506" y="1722501"/>
                  </a:lnTo>
                  <a:cubicBezTo>
                    <a:pt x="626840" y="1738217"/>
                    <a:pt x="642556" y="1748123"/>
                    <a:pt x="659797" y="1748123"/>
                  </a:cubicBezTo>
                  <a:lnTo>
                    <a:pt x="953357" y="1748123"/>
                  </a:lnTo>
                  <a:cubicBezTo>
                    <a:pt x="986123" y="1748123"/>
                    <a:pt x="1007555" y="1714024"/>
                    <a:pt x="993457" y="1684496"/>
                  </a:cubicBezTo>
                  <a:lnTo>
                    <a:pt x="728853" y="1131475"/>
                  </a:lnTo>
                  <a:close/>
                </a:path>
              </a:pathLst>
            </a:custGeom>
            <a:solidFill>
              <a:srgbClr val="F053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4" name="Google Shape;54;p8"/>
          <p:cNvCxnSpPr/>
          <p:nvPr/>
        </p:nvCxnSpPr>
        <p:spPr>
          <a:xfrm>
            <a:off x="11379200" y="338384"/>
            <a:ext cx="0" cy="243046"/>
          </a:xfrm>
          <a:prstGeom prst="straightConnector1">
            <a:avLst/>
          </a:prstGeom>
          <a:noFill/>
          <a:ln w="12700" cap="flat" cmpd="sng">
            <a:solidFill>
              <a:srgbClr val="FDB71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l="9496" t="11782" b="5743"/>
          <a:stretch/>
        </p:blipFill>
        <p:spPr>
          <a:xfrm>
            <a:off x="-1" y="1041337"/>
            <a:ext cx="11347671" cy="58166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86800" y="3429038"/>
            <a:ext cx="3081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 idx="2"/>
          </p:nvPr>
        </p:nvSpPr>
        <p:spPr>
          <a:xfrm>
            <a:off x="6229725" y="2074525"/>
            <a:ext cx="4541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32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146376" y="2638450"/>
            <a:ext cx="56865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⬩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⬩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⬩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Purple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7450" y="-28525"/>
            <a:ext cx="12326900" cy="69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9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">
  <p:cSld name="1_Welcom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708" y="-36944"/>
            <a:ext cx="12275392" cy="70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2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title"/>
          </p:nvPr>
        </p:nvSpPr>
        <p:spPr>
          <a:xfrm>
            <a:off x="1286938" y="2758005"/>
            <a:ext cx="4088700" cy="1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Orange_with dot">
  <p:cSld name="1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8"/>
          <p:cNvPicPr preferRelativeResize="0"/>
          <p:nvPr/>
        </p:nvPicPr>
        <p:blipFill rotWithShape="1">
          <a:blip r:embed="rId2">
            <a:alphaModFix/>
          </a:blip>
          <a:srcRect r="911"/>
          <a:stretch/>
        </p:blipFill>
        <p:spPr>
          <a:xfrm>
            <a:off x="-10163" y="-37150"/>
            <a:ext cx="12212325" cy="69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8"/>
          <p:cNvPicPr preferRelativeResize="0"/>
          <p:nvPr/>
        </p:nvPicPr>
        <p:blipFill rotWithShape="1">
          <a:blip r:embed="rId2">
            <a:alphaModFix/>
          </a:blip>
          <a:srcRect r="906"/>
          <a:stretch/>
        </p:blipFill>
        <p:spPr>
          <a:xfrm>
            <a:off x="-69675" y="-37150"/>
            <a:ext cx="12212325" cy="69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48"/>
          <p:cNvSpPr/>
          <p:nvPr/>
        </p:nvSpPr>
        <p:spPr>
          <a:xfrm>
            <a:off x="3939269" y="3333070"/>
            <a:ext cx="192000" cy="192000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8"/>
          <p:cNvSpPr txBox="1">
            <a:spLocks noGrp="1"/>
          </p:cNvSpPr>
          <p:nvPr>
            <p:ph type="title"/>
          </p:nvPr>
        </p:nvSpPr>
        <p:spPr>
          <a:xfrm>
            <a:off x="4269875" y="3010425"/>
            <a:ext cx="71391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Orange_with dot">
  <p:cSld name="1_Divider Slide_Orange_with do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3"/>
          <p:cNvPicPr preferRelativeResize="0"/>
          <p:nvPr/>
        </p:nvPicPr>
        <p:blipFill rotWithShape="1">
          <a:blip r:embed="rId2">
            <a:alphaModFix/>
          </a:blip>
          <a:srcRect r="911"/>
          <a:stretch/>
        </p:blipFill>
        <p:spPr>
          <a:xfrm>
            <a:off x="-10163" y="-37150"/>
            <a:ext cx="12212325" cy="69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3"/>
          <p:cNvPicPr preferRelativeResize="0"/>
          <p:nvPr/>
        </p:nvPicPr>
        <p:blipFill rotWithShape="1">
          <a:blip r:embed="rId3">
            <a:alphaModFix/>
          </a:blip>
          <a:srcRect t="302" b="301"/>
          <a:stretch/>
        </p:blipFill>
        <p:spPr>
          <a:xfrm>
            <a:off x="-69675" y="-37150"/>
            <a:ext cx="12212325" cy="69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3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title"/>
          </p:nvPr>
        </p:nvSpPr>
        <p:spPr>
          <a:xfrm>
            <a:off x="6450066" y="3139735"/>
            <a:ext cx="4088700" cy="1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_Orange">
  <p:cSld name="1_Custom Layout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a10311f742_0_97"/>
          <p:cNvPicPr preferRelativeResize="0"/>
          <p:nvPr/>
        </p:nvPicPr>
        <p:blipFill rotWithShape="1">
          <a:blip r:embed="rId2">
            <a:alphaModFix/>
          </a:blip>
          <a:srcRect r="911"/>
          <a:stretch/>
        </p:blipFill>
        <p:spPr>
          <a:xfrm>
            <a:off x="-10163" y="-37150"/>
            <a:ext cx="12212325" cy="69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a10311f742_0_97"/>
          <p:cNvPicPr preferRelativeResize="0"/>
          <p:nvPr/>
        </p:nvPicPr>
        <p:blipFill rotWithShape="1">
          <a:blip r:embed="rId2">
            <a:alphaModFix/>
          </a:blip>
          <a:srcRect r="911"/>
          <a:stretch/>
        </p:blipFill>
        <p:spPr>
          <a:xfrm>
            <a:off x="-69675" y="-37150"/>
            <a:ext cx="12212325" cy="69323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a10311f742_0_97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body" idx="1"/>
          </p:nvPr>
        </p:nvSpPr>
        <p:spPr>
          <a:xfrm>
            <a:off x="1174249" y="3874518"/>
            <a:ext cx="5322201" cy="128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The Town of Manchester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Feasibility Study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2"/>
          </p:nvPr>
        </p:nvSpPr>
        <p:spPr>
          <a:xfrm>
            <a:off x="1174249" y="5307106"/>
            <a:ext cx="4030800" cy="128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/>
              <a:t>Janell Johnson, Chief Growth Officer</a:t>
            </a:r>
          </a:p>
          <a:p>
            <a:pPr marL="228600" indent="0"/>
            <a:r>
              <a:rPr lang="en-US" dirty="0"/>
              <a:t>Aaron Johnson, Senior Vice President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dirty="0"/>
              <a:t>Bryan Feather, Executive Vice President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/>
        </p:nvSpPr>
        <p:spPr>
          <a:xfrm>
            <a:off x="892128" y="2245405"/>
            <a:ext cx="879556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228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Manchester-by-the-Sea Council on Aging is distinctive and important.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support expressed for The Friends of Manchester Council on Aging’s proposed campaign and its mission.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mission is pursued, and the prospects are properly identified, qualified, cultivated, solicited and appreciated, The Friends of Manchester Council on Aging’s campaign can be successful.</a:t>
            </a:r>
            <a:br>
              <a:rPr lang="en-US" sz="2000" b="0" i="0" u="none" strike="noStrike" cap="none" dirty="0">
                <a:solidFill>
                  <a:srgbClr val="132048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 b="0" i="0" u="none" strike="noStrike" cap="none" dirty="0">
                <a:solidFill>
                  <a:srgbClr val="132048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rgbClr val="132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396891" y="1229416"/>
            <a:ext cx="6026976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Key Campaign Assessment Outcomes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/>
        </p:nvSpPr>
        <p:spPr>
          <a:xfrm>
            <a:off x="1450461" y="2420756"/>
            <a:ext cx="7862326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Strategic Plan			 9.</a:t>
            </a:r>
            <a:r>
              <a:rPr lang="en-US" sz="1800" dirty="0">
                <a:solidFill>
                  <a:schemeClr val="dk1"/>
                </a:solidFill>
              </a:rPr>
              <a:t>  Communications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Case Statement		10. Fundraising Staff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Donor Constituency		11. Leadership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Market Involvement		12. Involved Board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Efficient Record Keeping	13. Potential Large Gifts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Fundraising Plan		14. Fundraising Leadership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Prospect Development		15. Fundraising Research Application 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Event Strategy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1450461" y="1457924"/>
            <a:ext cx="6632094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Section 3: Campaign Readiness Review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/>
        </p:nvSpPr>
        <p:spPr>
          <a:xfrm>
            <a:off x="1474435" y="1790701"/>
            <a:ext cx="8225142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Focus on building donor relationships. 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Prioritize donor prospects.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Ensure organizational transparency and clear policies.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Develop a strategic public relations plan.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Strategically communicate with your philanthropic community.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Articulate board fundraising responsibilities.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Provide campaign and fundraising training.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Secure stretch gifts from campaign leaders.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Formalize your donor appreciation program.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Refine your fundraising events strategy.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Utilize prospect research.	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buClr>
                <a:srgbClr val="FDB714"/>
              </a:buClr>
              <a:buSzPts val="105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Poppins ExtraBold" panose="00000900000000000000" pitchFamily="2" charset="0"/>
              </a:rPr>
              <a:t>Dedicate resources to campaign management.</a:t>
            </a:r>
            <a:endParaRPr lang="en-US" sz="2000" dirty="0">
              <a:solidFill>
                <a:srgbClr val="000000"/>
              </a:solidFill>
              <a:effectLst/>
              <a:latin typeface="Poppins ExtraBold" panose="00000900000000000000" pitchFamily="2" charset="0"/>
              <a:ea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800100" marR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320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1315117" y="1192473"/>
            <a:ext cx="8543778" cy="59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Key Feasibility Study Assessment Recommendations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/>
        </p:nvSpPr>
        <p:spPr>
          <a:xfrm>
            <a:off x="966483" y="2175295"/>
            <a:ext cx="72792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your campaign goal.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Set your campaign timeline.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Set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campaign pledge period.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Partner with Essex County Community Foundation.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Vision, Stronger Impact: Unifying the Message for Community Support.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Chart of Giving to guide your campaign.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your campaign counsel.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1409247" y="1452123"/>
            <a:ext cx="6658988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Section 4: Key Campaign Recommendations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/>
        </p:nvSpPr>
        <p:spPr>
          <a:xfrm>
            <a:off x="997888" y="1931669"/>
            <a:ext cx="8335066" cy="303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valuable information about a prospect's potential capacity to support the Friends of Manchester COA with a major gift. 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reviewed over 4,000 profiles. 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represent philanthropic potential and are considered in the basis of the campaign goal recommendation. 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Findings provide a significant field of opportunity for major gift cultivation and solicitation as the campaign gets under way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997888" y="1057268"/>
            <a:ext cx="4605479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Section 5: Wealth Screening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ACAE9BEF-3AF8-8AA6-7F94-42A3BEFF1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>
            <a:extLst>
              <a:ext uri="{FF2B5EF4-FFF2-40B4-BE49-F238E27FC236}">
                <a16:creationId xmlns:a16="http://schemas.microsoft.com/office/drawing/2014/main" id="{1EA13581-887F-8E2C-BD9E-7344B4F500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98" name="Google Shape;198;p18">
            <a:extLst>
              <a:ext uri="{FF2B5EF4-FFF2-40B4-BE49-F238E27FC236}">
                <a16:creationId xmlns:a16="http://schemas.microsoft.com/office/drawing/2014/main" id="{DB700070-D64D-7625-7993-34BEB9BDA3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112" y="858999"/>
            <a:ext cx="8253737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Chart of Giving: $3 million comprehensive campaign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928602-152D-7FDB-3F62-0CE00C957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51730"/>
              </p:ext>
            </p:extLst>
          </p:nvPr>
        </p:nvGraphicFramePr>
        <p:xfrm>
          <a:off x="1162112" y="1724288"/>
          <a:ext cx="7808893" cy="4603376"/>
        </p:xfrm>
        <a:graphic>
          <a:graphicData uri="http://schemas.openxmlformats.org/drawingml/2006/table">
            <a:tbl>
              <a:tblPr bandRow="1"/>
              <a:tblGrid>
                <a:gridCol w="1191414">
                  <a:extLst>
                    <a:ext uri="{9D8B030D-6E8A-4147-A177-3AD203B41FA5}">
                      <a16:colId xmlns:a16="http://schemas.microsoft.com/office/drawing/2014/main" val="2268227161"/>
                    </a:ext>
                  </a:extLst>
                </a:gridCol>
                <a:gridCol w="1723311">
                  <a:extLst>
                    <a:ext uri="{9D8B030D-6E8A-4147-A177-3AD203B41FA5}">
                      <a16:colId xmlns:a16="http://schemas.microsoft.com/office/drawing/2014/main" val="1603350253"/>
                    </a:ext>
                  </a:extLst>
                </a:gridCol>
                <a:gridCol w="1166426">
                  <a:extLst>
                    <a:ext uri="{9D8B030D-6E8A-4147-A177-3AD203B41FA5}">
                      <a16:colId xmlns:a16="http://schemas.microsoft.com/office/drawing/2014/main" val="2469505351"/>
                    </a:ext>
                  </a:extLst>
                </a:gridCol>
                <a:gridCol w="1037914">
                  <a:extLst>
                    <a:ext uri="{9D8B030D-6E8A-4147-A177-3AD203B41FA5}">
                      <a16:colId xmlns:a16="http://schemas.microsoft.com/office/drawing/2014/main" val="2449422574"/>
                    </a:ext>
                  </a:extLst>
                </a:gridCol>
                <a:gridCol w="1261024">
                  <a:extLst>
                    <a:ext uri="{9D8B030D-6E8A-4147-A177-3AD203B41FA5}">
                      <a16:colId xmlns:a16="http://schemas.microsoft.com/office/drawing/2014/main" val="443951800"/>
                    </a:ext>
                  </a:extLst>
                </a:gridCol>
                <a:gridCol w="1428804">
                  <a:extLst>
                    <a:ext uri="{9D8B030D-6E8A-4147-A177-3AD203B41FA5}">
                      <a16:colId xmlns:a16="http://schemas.microsoft.com/office/drawing/2014/main" val="2408501617"/>
                    </a:ext>
                  </a:extLst>
                </a:gridCol>
              </a:tblGrid>
              <a:tr h="634534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0532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Gift 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0532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Number prospects needed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0532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Gifts Needed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>
                          <a:solidFill>
                            <a:srgbClr val="F0532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Total Level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>
                          <a:solidFill>
                            <a:srgbClr val="F0532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Running 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>
                          <a:solidFill>
                            <a:srgbClr val="F0532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Running % of Total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31876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59449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$250,000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$500,000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$1,000,000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589719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$1,200,000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50140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$75,000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$450,000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$1,650,000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66078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$650,000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$2,300,000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10055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$325,000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$2,625,000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88103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$170,000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$2,795,000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07381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$105,000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$2,900,000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38423"/>
                  </a:ext>
                </a:extLst>
              </a:tr>
              <a:tr h="42302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$2,500 or less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$100,000 plus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$3,000,000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 plus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55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7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/>
        </p:nvSpPr>
        <p:spPr>
          <a:xfrm>
            <a:off x="684619" y="1400024"/>
            <a:ext cx="912664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key words and funding areas that are relevant to Friends of Manchester COA’s campaign, Kinetic performed a comprehensive analysis utilizing the latest 990s filed with Candid’s Foundation Directory to determine foundations with overlapping giving interest. </a:t>
            </a:r>
          </a:p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identified several foundations with giving history of more than $3.7 million with a local or regional focus. </a:t>
            </a:r>
          </a:p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foundations identified indicate donor potential but are not guarantees. </a:t>
            </a:r>
          </a:p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457200" marR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with individual donors, relationships with foundations must be cultivated before proposals are submitted to create the highest likelihood of positive results.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1316074" y="773063"/>
            <a:ext cx="9309894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Section 6: Charitable Foundation Research and Qualification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 txBox="1"/>
          <p:nvPr/>
        </p:nvSpPr>
        <p:spPr>
          <a:xfrm>
            <a:off x="1130022" y="2213000"/>
            <a:ext cx="9639578" cy="318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statement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fundraising policies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Consultants’ biographies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457200" marR="228600">
              <a:lnSpc>
                <a:spcPct val="150000"/>
              </a:lnSpc>
              <a:buClr>
                <a:srgbClr val="FDB714"/>
              </a:buClr>
              <a:buSzPts val="2000"/>
            </a:pPr>
            <a:r>
              <a:rPr lang="en-US" sz="2000" dirty="0">
                <a:solidFill>
                  <a:schemeClr val="dk1"/>
                </a:solidFill>
              </a:rPr>
              <a:t>Campaign assessment responses will be provided in a separate attachment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title"/>
          </p:nvPr>
        </p:nvSpPr>
        <p:spPr>
          <a:xfrm>
            <a:off x="1401616" y="1496540"/>
            <a:ext cx="5865612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Section 6: Supporting Exhibits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/>
        </p:nvSpPr>
        <p:spPr>
          <a:xfrm>
            <a:off x="1315118" y="2733201"/>
            <a:ext cx="7279200" cy="18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accept recommendations.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campaign counsel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Let's get started! Begin work in October 2025.</a:t>
            </a:r>
            <a:endParaRPr dirty="0"/>
          </a:p>
          <a:p>
            <a:pPr marL="800100" marR="228600" lvl="0" indent="-215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1315118" y="1694248"/>
            <a:ext cx="5865612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Next Steps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"/>
          <p:cNvSpPr txBox="1"/>
          <p:nvPr/>
        </p:nvSpPr>
        <p:spPr>
          <a:xfrm>
            <a:off x="5373699" y="1319207"/>
            <a:ext cx="7030779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1"/>
          <p:cNvSpPr/>
          <p:nvPr/>
        </p:nvSpPr>
        <p:spPr>
          <a:xfrm>
            <a:off x="4634213" y="3423880"/>
            <a:ext cx="191860" cy="191860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1"/>
          <p:cNvSpPr/>
          <p:nvPr/>
        </p:nvSpPr>
        <p:spPr>
          <a:xfrm>
            <a:off x="5447164" y="1619808"/>
            <a:ext cx="191860" cy="191860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1"/>
          <p:cNvSpPr/>
          <p:nvPr/>
        </p:nvSpPr>
        <p:spPr>
          <a:xfrm>
            <a:off x="5543094" y="5231974"/>
            <a:ext cx="191860" cy="191860"/>
          </a:xfrm>
          <a:prstGeom prst="ellipse">
            <a:avLst/>
          </a:prstGeom>
          <a:solidFill>
            <a:srgbClr val="FDB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1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312455" y="1309777"/>
            <a:ext cx="69387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323"/>
              </a:buClr>
              <a:buSzPts val="2400"/>
              <a:buFont typeface="Arial"/>
              <a:buNone/>
            </a:pPr>
            <a:r>
              <a:rPr lang="en-US" dirty="0"/>
              <a:t>The Friends of Manchester Council on Aging’s Feasibility Study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1312455" y="2396712"/>
            <a:ext cx="7344133" cy="37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chemeClr val="dk1"/>
                </a:solidFill>
              </a:rPr>
              <a:t>The Town of Manchester engaged Kinetic, a leading global fundraising consulting company with headquarters in Kansas City, to conduct a Feasibility Study to refine, present and test the potential for a $3-million campaign: </a:t>
            </a:r>
            <a:r>
              <a:rPr lang="en-US" sz="1800" i="1" dirty="0">
                <a:solidFill>
                  <a:schemeClr val="dk1"/>
                </a:solidFill>
              </a:rPr>
              <a:t>Anchored in Community. </a:t>
            </a:r>
            <a:r>
              <a:rPr lang="en-US" sz="1800" dirty="0">
                <a:solidFill>
                  <a:schemeClr val="dk1"/>
                </a:solidFill>
              </a:rPr>
              <a:t>The campaign’s initiatives are to build a new Senior Center dedicated to supporting the seniors as valued members of the community while enhancing their well-being and quality of life.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sldNum" idx="12"/>
          </p:nvPr>
        </p:nvSpPr>
        <p:spPr>
          <a:xfrm>
            <a:off x="11358695" y="64073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1363138" y="3119955"/>
            <a:ext cx="4088700" cy="14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359124" y="2272590"/>
            <a:ext cx="3081600" cy="337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Kinetic’s </a:t>
            </a:r>
            <a:br>
              <a:rPr lang="en-US"/>
            </a:br>
            <a:r>
              <a:rPr lang="en-US"/>
              <a:t>Feasibility Study and Campaign Assessment Report</a:t>
            </a:r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title" idx="2"/>
          </p:nvPr>
        </p:nvSpPr>
        <p:spPr>
          <a:xfrm>
            <a:off x="6229725" y="2074525"/>
            <a:ext cx="4541700" cy="5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Presented in Seven Sections</a:t>
            </a: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6146376" y="2638450"/>
            <a:ext cx="5820568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Power of Philanthropy</a:t>
            </a: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 Assessment Findings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 Readiness Review</a:t>
            </a: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 Recommendations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Wealth Screening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Charitable Foundations Research and Qualification</a:t>
            </a: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Exhibits</a:t>
            </a:r>
            <a:endParaRPr sz="18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359124" y="2905800"/>
            <a:ext cx="3081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Key </a:t>
            </a:r>
            <a:br>
              <a:rPr lang="en-US"/>
            </a:br>
            <a:r>
              <a:rPr lang="en-US"/>
              <a:t>Feasibility Assessment Activities</a:t>
            </a:r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 idx="2"/>
          </p:nvPr>
        </p:nvSpPr>
        <p:spPr>
          <a:xfrm>
            <a:off x="6243172" y="1496301"/>
            <a:ext cx="4541700" cy="46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Internal Assessment</a:t>
            </a:r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6243172" y="2154566"/>
            <a:ext cx="5686500" cy="127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 Readiness Review meetings were held virtually in February, March, April, May and June 2025</a:t>
            </a:r>
            <a:endParaRPr sz="18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p9"/>
          <p:cNvSpPr txBox="1"/>
          <p:nvPr/>
        </p:nvSpPr>
        <p:spPr>
          <a:xfrm>
            <a:off x="6243172" y="3495132"/>
            <a:ext cx="5404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6413961" y="4197023"/>
            <a:ext cx="4370911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4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Conducted personal interviews and surveys in June 2025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5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4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404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Connected with 124 current and prospective donors.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64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1092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286799" y="3429038"/>
            <a:ext cx="3639741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Campaign Recommendations</a:t>
            </a:r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title" idx="2"/>
          </p:nvPr>
        </p:nvSpPr>
        <p:spPr>
          <a:xfrm>
            <a:off x="6377643" y="1124587"/>
            <a:ext cx="5033232" cy="164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Kinetic recommends a campaign goal of $3 million and a timeline of one year:</a:t>
            </a:r>
            <a:endParaRPr dirty="0"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6146376" y="2292760"/>
            <a:ext cx="5686500" cy="42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 based on the wealth screening of </a:t>
            </a:r>
            <a:r>
              <a:rPr lang="en-US" sz="1800" dirty="0">
                <a:solidFill>
                  <a:schemeClr val="dk1"/>
                </a:solidFill>
              </a:rPr>
              <a:t>donor database; quality, input </a:t>
            </a:r>
            <a:r>
              <a:rPr lang="en-US" sz="18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insight from the interviews; outcomes of charitable foundation research; indications from those interviewed of a personal gift and/or gifts they could influence; and Kinetic experience and analysis.</a:t>
            </a:r>
            <a:endParaRPr sz="1800" dirty="0"/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timeline of 12 months is recommended beginning in October 2025 and running through September 2026.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8" name="Google Shape;138;p12"/>
          <p:cNvSpPr txBox="1"/>
          <p:nvPr/>
        </p:nvSpPr>
        <p:spPr>
          <a:xfrm>
            <a:off x="708626" y="379026"/>
            <a:ext cx="53874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048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1409246" y="1125637"/>
            <a:ext cx="8318953" cy="180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n-US" sz="1800" b="1" i="0" u="none" strike="noStrike" dirty="0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/>
              <a:t>With Kinetic’s guidance, the Friends of Manchester COA will be positioned to build the core elements that drive a successful campaign through </a:t>
            </a:r>
            <a:r>
              <a:rPr lang="en-US" sz="2000" i="1" dirty="0"/>
              <a:t>Anchored in Community</a:t>
            </a:r>
            <a:r>
              <a:rPr lang="en-US" sz="2000" b="1" i="0" u="none" strike="noStrike" dirty="0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dirty="0"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>
            <a:off x="1409246" y="2530736"/>
            <a:ext cx="7435305" cy="221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Donor-Centered Approach</a:t>
            </a:r>
          </a:p>
          <a:p>
            <a:r>
              <a:rPr lang="en-US" sz="2000" dirty="0"/>
              <a:t>Celebration of Philanthropy </a:t>
            </a:r>
          </a:p>
          <a:p>
            <a:r>
              <a:rPr lang="en-US" sz="2000" dirty="0"/>
              <a:t>Compelling Case for Support </a:t>
            </a:r>
          </a:p>
          <a:p>
            <a:r>
              <a:rPr lang="en-US" sz="2000" dirty="0"/>
              <a:t>Engaged Volunteer Leadership</a:t>
            </a:r>
          </a:p>
          <a:p>
            <a:endParaRPr lang="en-US" sz="2000" dirty="0"/>
          </a:p>
          <a:p>
            <a:pPr marL="139700" indent="0">
              <a:lnSpc>
                <a:spcPct val="100000"/>
              </a:lnSpc>
              <a:buClr>
                <a:srgbClr val="F05323"/>
              </a:buClr>
              <a:buSzPts val="2400"/>
              <a:buNone/>
            </a:pPr>
            <a:r>
              <a:rPr lang="en-US" sz="2000" dirty="0">
                <a:solidFill>
                  <a:schemeClr val="tx1"/>
                </a:solidFill>
              </a:rPr>
              <a:t>By embedding these elements into every aspect of the campaign, </a:t>
            </a:r>
            <a:r>
              <a:rPr lang="en-US" sz="2000" i="1" dirty="0">
                <a:solidFill>
                  <a:schemeClr val="tx1"/>
                </a:solidFill>
              </a:rPr>
              <a:t>Anchored in Community </a:t>
            </a:r>
            <a:r>
              <a:rPr lang="en-US" sz="2000" dirty="0">
                <a:solidFill>
                  <a:schemeClr val="tx1"/>
                </a:solidFill>
              </a:rPr>
              <a:t>will not only secure the resources needed for the new Senior Center but also strengthen the culture of philanthropy for the center for years ahead.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body" idx="3"/>
          </p:nvPr>
        </p:nvSpPr>
        <p:spPr>
          <a:xfrm>
            <a:off x="11212340" y="382806"/>
            <a:ext cx="36667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048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8" name="Google Shape;28;p20"/>
          <p:cNvSpPr txBox="1"/>
          <p:nvPr/>
        </p:nvSpPr>
        <p:spPr>
          <a:xfrm>
            <a:off x="347084" y="856355"/>
            <a:ext cx="1149783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rPr>
              <a:t>2024 contributions: $592.50 billion by source of contributions</a:t>
            </a:r>
            <a:endParaRPr sz="1400" b="1" i="0" u="none" strike="noStrike" cap="none" dirty="0">
              <a:solidFill>
                <a:srgbClr val="F0532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05323"/>
                </a:solidFill>
                <a:latin typeface="Arial"/>
                <a:ea typeface="Arial"/>
                <a:cs typeface="Arial"/>
                <a:sym typeface="Arial"/>
              </a:rPr>
              <a:t>(in billions of dollars – all figures are rounded)</a:t>
            </a:r>
            <a:endParaRPr sz="1600" b="1" i="0" u="none" strike="noStrike" cap="none" dirty="0">
              <a:solidFill>
                <a:srgbClr val="F05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0"/>
          <p:cNvSpPr txBox="1"/>
          <p:nvPr/>
        </p:nvSpPr>
        <p:spPr>
          <a:xfrm>
            <a:off x="7599293" y="6361195"/>
            <a:ext cx="20790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Giving USA</a:t>
            </a:r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3">
            <a:alphaModFix/>
          </a:blip>
          <a:srcRect t="22047"/>
          <a:stretch/>
        </p:blipFill>
        <p:spPr>
          <a:xfrm>
            <a:off x="487283" y="1729305"/>
            <a:ext cx="6672298" cy="500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928383" y="2850777"/>
            <a:ext cx="7279200" cy="22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visibility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your philanthropic audience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 volunteer leadership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the plan</a:t>
            </a:r>
            <a:br>
              <a:rPr lang="en-US" sz="2000" b="0" i="0" u="none" strike="noStrike" cap="none" dirty="0">
                <a:solidFill>
                  <a:srgbClr val="132048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1382353" y="1667354"/>
            <a:ext cx="45417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Attracting Financial Support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/>
        </p:nvSpPr>
        <p:spPr>
          <a:xfrm>
            <a:off x="928383" y="2850777"/>
            <a:ext cx="72792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with over 2,000 individuals</a:t>
            </a: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124 interview and survey responses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questions asked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Snapshot of constituents’ perceptions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228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71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questions and summary of responses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11410875" y="380825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1288224" y="1600119"/>
            <a:ext cx="742547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Section 2: Campaign Assessment Findings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o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1079</Words>
  <Application>Microsoft Office PowerPoint</Application>
  <PresentationFormat>Widescreen</PresentationFormat>
  <Paragraphs>209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Poppins ExtraBold</vt:lpstr>
      <vt:lpstr>Title Slides</vt:lpstr>
      <vt:lpstr>Info Slides</vt:lpstr>
      <vt:lpstr>PowerPoint Presentation</vt:lpstr>
      <vt:lpstr>The Friends of Manchester Council on Aging’s Feasibility Study</vt:lpstr>
      <vt:lpstr>Kinetic’s  Feasibility Study and Campaign Assessment Report</vt:lpstr>
      <vt:lpstr>Key  Feasibility Assessment Activities</vt:lpstr>
      <vt:lpstr>Campaign Recommendations</vt:lpstr>
      <vt:lpstr> With Kinetic’s guidance, the Friends of Manchester COA will be positioned to build the core elements that drive a successful campaign through Anchored in Community:</vt:lpstr>
      <vt:lpstr>PowerPoint Presentation</vt:lpstr>
      <vt:lpstr>Attracting Financial Support</vt:lpstr>
      <vt:lpstr>Section 2: Campaign Assessment Findings</vt:lpstr>
      <vt:lpstr>Key Campaign Assessment Outcomes</vt:lpstr>
      <vt:lpstr>Section 3: Campaign Readiness Review</vt:lpstr>
      <vt:lpstr>Key Feasibility Study Assessment Recommendations</vt:lpstr>
      <vt:lpstr>Section 4: Key Campaign Recommendations</vt:lpstr>
      <vt:lpstr>Section 5: Wealth Screening</vt:lpstr>
      <vt:lpstr>Chart of Giving: $3 million comprehensive campaign</vt:lpstr>
      <vt:lpstr>Section 6: Charitable Foundation Research and Qualification</vt:lpstr>
      <vt:lpstr>Section 6: Supporting Exhibits</vt:lpstr>
      <vt:lpstr>Next Steps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Jenna Bolend</dc:creator>
  <cp:lastModifiedBy>Lorri Adams</cp:lastModifiedBy>
  <cp:revision>11</cp:revision>
  <dcterms:created xsi:type="dcterms:W3CDTF">2022-10-18T17:37:27Z</dcterms:created>
  <dcterms:modified xsi:type="dcterms:W3CDTF">2025-09-26T18:06:29Z</dcterms:modified>
</cp:coreProperties>
</file>